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56" r:id="rId3"/>
    <p:sldId id="268" r:id="rId4"/>
    <p:sldId id="273" r:id="rId5"/>
    <p:sldId id="271" r:id="rId6"/>
    <p:sldId id="267" r:id="rId7"/>
    <p:sldId id="272" r:id="rId8"/>
    <p:sldId id="265" r:id="rId9"/>
    <p:sldId id="269" r:id="rId10"/>
    <p:sldId id="263" r:id="rId11"/>
    <p:sldId id="262" r:id="rId12"/>
    <p:sldId id="261" r:id="rId13"/>
    <p:sldId id="260" r:id="rId14"/>
  </p:sldIdLst>
  <p:sldSz cx="12192000" cy="6858000"/>
  <p:notesSz cx="6858000" cy="9144000"/>
  <p:embeddedFontLst>
    <p:embeddedFont>
      <p:font typeface="Arial Narrow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icrosoft Sans Serif" panose="020B0604020202020204" pitchFamily="34" charset="0"/>
      <p:regular r:id="rId25"/>
    </p:embeddedFont>
    <p:embeddedFont>
      <p:font typeface="Microsoft YaHei" panose="020B0503020204020204" pitchFamily="34" charset="-122"/>
      <p:regular r:id="rId26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8C5"/>
    <a:srgbClr val="993366"/>
    <a:srgbClr val="E7B7CF"/>
    <a:srgbClr val="60006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4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216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02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6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493" y="1999093"/>
            <a:ext cx="37617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9086" y="1920324"/>
            <a:ext cx="47921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59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00" y="4740"/>
            <a:ext cx="5435600" cy="68532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1" y="126957"/>
            <a:ext cx="108055" cy="4157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297" y="126957"/>
            <a:ext cx="108055" cy="4157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95" y="126957"/>
            <a:ext cx="108055" cy="41576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4000" y="787400"/>
            <a:ext cx="0" cy="60706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0154" y="1511250"/>
            <a:ext cx="121193" cy="4933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8968" y="1511250"/>
            <a:ext cx="121193" cy="4933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6257" y="1511250"/>
            <a:ext cx="121193" cy="49334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315200" y="1982237"/>
            <a:ext cx="3765127" cy="14393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7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84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8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2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55D9-8095-4BE1-A101-E7E8C742F7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3990" y="1207261"/>
            <a:ext cx="888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8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sman@cpos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rof.asurso.ru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vbinfo.ru/" TargetMode="External"/><Relationship Id="rId5" Type="http://schemas.openxmlformats.org/officeDocument/2006/relationships/hyperlink" Target="https://goo.su/NRBFd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goo.su/Z2JQx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hyperlink" Target="https://do.asurso.ru/course/view.php?id=3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kuda.samara.edu.ru/" TargetMode="External"/><Relationship Id="rId9" Type="http://schemas.openxmlformats.org/officeDocument/2006/relationships/hyperlink" Target="https://do.asurso.ru/mod/folder/view.php?id=190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1384" y="1473165"/>
            <a:ext cx="1152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3200" b="1" dirty="0">
                <a:solidFill>
                  <a:srgbClr val="5F497A"/>
                </a:solidFill>
                <a:latin typeface="Arial Narrow" panose="020B0606020202030204" pitchFamily="34" charset="0"/>
              </a:rPr>
              <a:t>Реализация в Самарской области межведомственного комплексного плана мероприятий по повышению доступности среднего профессионального и высшего образования для инвалидов и лиц с ОВЗ, в том числе профориентации и занятости указанных лиц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128530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/>
            <a:r>
              <a:rPr lang="ru-RU" sz="2200" dirty="0">
                <a:solidFill>
                  <a:srgbClr val="5F497A"/>
                </a:solidFill>
                <a:latin typeface="Arial Narrow" panose="020B0606020202030204" pitchFamily="34" charset="0"/>
              </a:rPr>
              <a:t>Министерство образования и науки Самарской области</a:t>
            </a:r>
          </a:p>
          <a:p>
            <a:pPr marL="342900" algn="ctr"/>
            <a:r>
              <a:rPr lang="ru-RU" sz="2200" dirty="0">
                <a:solidFill>
                  <a:srgbClr val="5F497A"/>
                </a:solidFill>
                <a:latin typeface="Arial Narrow" panose="020B0606020202030204" pitchFamily="34" charset="0"/>
              </a:rPr>
              <a:t>Центр профессионального образования Самарской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051" y="4749237"/>
            <a:ext cx="353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2800" b="1" dirty="0">
                <a:solidFill>
                  <a:srgbClr val="5F497A"/>
                </a:solidFill>
                <a:latin typeface="Arial Narrow" panose="020B0606020202030204" pitchFamily="34" charset="0"/>
              </a:rPr>
              <a:t>25 января 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4501" y="5157192"/>
            <a:ext cx="393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Нисман Ольга Юрьевна, директор </a:t>
            </a:r>
          </a:p>
          <a:p>
            <a:pPr algn="just"/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ЦПО Самарской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5043" y="6028536"/>
            <a:ext cx="3805948" cy="4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244" defTabSz="6859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Контакты: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  <a:hlinkClick r:id="rId2"/>
              </a:rPr>
              <a:t>nisman@cposo.ru</a:t>
            </a:r>
            <a:endParaRPr lang="ru-RU" dirty="0">
              <a:solidFill>
                <a:srgbClr val="5F497A"/>
              </a:solidFill>
              <a:latin typeface="Arial Narrow" panose="020B0606020202030204" pitchFamily="34" charset="0"/>
            </a:endParaRPr>
          </a:p>
          <a:p>
            <a:pPr marL="257244" defTabSz="6859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 (846) 332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20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80;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89276052558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00440" y="5877272"/>
            <a:ext cx="28390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7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qrcoder.ru/code/?https%3A%2F%2Fprof.asurso.ru%2F&amp;4&amp;0"/>
          <p:cNvPicPr>
            <a:picLocks noChangeAspect="1" noChangeArrowheads="1"/>
          </p:cNvPicPr>
          <p:nvPr/>
        </p:nvPicPr>
        <p:blipFill>
          <a:blip r:embed="rId2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01" y="2197871"/>
            <a:ext cx="1425772" cy="14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A08116-25E0-D59D-DD5B-1E54D9FE9E04}"/>
              </a:ext>
            </a:extLst>
          </p:cNvPr>
          <p:cNvSpPr/>
          <p:nvPr/>
        </p:nvSpPr>
        <p:spPr>
          <a:xfrm>
            <a:off x="593909" y="178040"/>
            <a:ext cx="1083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РЕГИОНАЛЬНЫЕ РЕСУРСЫ</a:t>
            </a:r>
            <a:endParaRPr lang="ru-RU" sz="2000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423FC1-2A05-A67F-6AD9-9FADBF9AD909}"/>
              </a:ext>
            </a:extLst>
          </p:cNvPr>
          <p:cNvSpPr/>
          <p:nvPr/>
        </p:nvSpPr>
        <p:spPr>
          <a:xfrm>
            <a:off x="505765" y="1014003"/>
            <a:ext cx="28482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cap="all" spc="5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Предпрофильная</a:t>
            </a: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подготовка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0B7CA3-75BE-791E-CECE-CC479D3F3450}"/>
              </a:ext>
            </a:extLst>
          </p:cNvPr>
          <p:cNvSpPr/>
          <p:nvPr/>
        </p:nvSpPr>
        <p:spPr>
          <a:xfrm>
            <a:off x="3431094" y="1014003"/>
            <a:ext cx="28162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Дополнительное </a:t>
            </a:r>
            <a:b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B152C8-7CC7-E05D-ACA6-83AA777A45B9}"/>
              </a:ext>
            </a:extLst>
          </p:cNvPr>
          <p:cNvSpPr/>
          <p:nvPr/>
        </p:nvSpPr>
        <p:spPr>
          <a:xfrm>
            <a:off x="9094091" y="1037869"/>
            <a:ext cx="31945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Сайт «</a:t>
            </a:r>
            <a:r>
              <a:rPr lang="ru-RU" cap="all" spc="5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Профвыбор</a:t>
            </a: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Самарская область»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B4B2E9-20D6-B869-3871-728EA3D5DDBA}"/>
              </a:ext>
            </a:extLst>
          </p:cNvPr>
          <p:cNvSpPr/>
          <p:nvPr/>
        </p:nvSpPr>
        <p:spPr>
          <a:xfrm>
            <a:off x="6263570" y="1014003"/>
            <a:ext cx="25241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Проект «Билет </a:t>
            </a:r>
          </a:p>
          <a:p>
            <a:pPr>
              <a:lnSpc>
                <a:spcPct val="90000"/>
              </a:lnSpc>
            </a:pPr>
            <a:r>
              <a:rPr lang="ru-RU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 будущее»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BCD73-BB62-A89B-E84B-F66F6BD97958}"/>
              </a:ext>
            </a:extLst>
          </p:cNvPr>
          <p:cNvSpPr/>
          <p:nvPr/>
        </p:nvSpPr>
        <p:spPr>
          <a:xfrm>
            <a:off x="490657" y="5900264"/>
            <a:ext cx="2524125" cy="439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D9A9AA-836C-C590-C5B3-7077FAE8AF93}"/>
              </a:ext>
            </a:extLst>
          </p:cNvPr>
          <p:cNvSpPr/>
          <p:nvPr/>
        </p:nvSpPr>
        <p:spPr>
          <a:xfrm>
            <a:off x="3453348" y="4007516"/>
            <a:ext cx="2535125" cy="15081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Кванториумы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IT-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кубы,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«Точки роста», кружковые занятия, Дом научной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коллаборации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Центры молодежного инновационного творчества (ЦМИТ) и др.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D74A4C-B089-82FE-9CD6-386F96E6EEED}"/>
              </a:ext>
            </a:extLst>
          </p:cNvPr>
          <p:cNvSpPr/>
          <p:nvPr/>
        </p:nvSpPr>
        <p:spPr>
          <a:xfrm>
            <a:off x="6199147" y="4007170"/>
            <a:ext cx="2798256" cy="23698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Без регистрации и записи: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онлайн-тестирование, в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т.ч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. совместный тест ребенка и родителя (законного представителя): можно узнать, насколько представления ребенка о себе совпадают с вашими представлениями о ребенке.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Участие в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профпробах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– по записи классным руководителем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398BB3-02C9-E8BB-6F33-AC5428BF333D}"/>
              </a:ext>
            </a:extLst>
          </p:cNvPr>
          <p:cNvSpPr/>
          <p:nvPr/>
        </p:nvSpPr>
        <p:spPr>
          <a:xfrm>
            <a:off x="9185225" y="3981198"/>
            <a:ext cx="2930465" cy="20774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Экскурсии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профессиональные пробы,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квесты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презентации, дни открытых дверей и пр., которые проводятся техникумами и колледжами, вузами, предприятиями, Центрами занятости населения и пр.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Запись на мероприятия через классного руководителя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68498" y="5851453"/>
            <a:ext cx="5303600" cy="439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Мероприятия доступны 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в очном и дистанционном формате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4572" t="4667" r="4432" b="4338"/>
          <a:stretch/>
        </p:blipFill>
        <p:spPr>
          <a:xfrm>
            <a:off x="3456047" y="2422348"/>
            <a:ext cx="1140422" cy="1036335"/>
          </a:xfrm>
          <a:prstGeom prst="rect">
            <a:avLst/>
          </a:prstGeom>
          <a:solidFill>
            <a:srgbClr val="8064A2">
              <a:lumMod val="75000"/>
            </a:srgbClr>
          </a:solid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78270" y="1923915"/>
            <a:ext cx="2524125" cy="3212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9 классов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Тестирование.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Профпробы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по 3 направлениям на выбор.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Сопровождение опытных наставников.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Рекомендации по планированию профессионального образования.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Запись через классных руководителей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4874" t="4945" r="4874" b="5087"/>
          <a:stretch/>
        </p:blipFill>
        <p:spPr>
          <a:xfrm>
            <a:off x="6279550" y="2397335"/>
            <a:ext cx="1194162" cy="105182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3362101" y="2072875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любого возраста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6183955" y="1976124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6- 11 классов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9136441" y="2004919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любого возраста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444" y="3525350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5"/>
              </a:rPr>
              <a:t>https://goo.su/NRBFd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9271" y="3492235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6"/>
              </a:rPr>
              <a:t>https://bvbinfo.ru/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9991" y="3473615"/>
            <a:ext cx="19303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7"/>
              </a:rPr>
              <a:t>https://prof.asurso.ru</a:t>
            </a:r>
            <a:r>
              <a:rPr lang="en-US" sz="15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7"/>
              </a:rPr>
              <a:t>/</a:t>
            </a:r>
            <a:r>
              <a:rPr lang="ru-RU" sz="15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object 23"/>
          <p:cNvSpPr/>
          <p:nvPr/>
        </p:nvSpPr>
        <p:spPr>
          <a:xfrm>
            <a:off x="282077" y="326894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88246" y="1699985"/>
            <a:ext cx="2426536" cy="75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429444" y="1699146"/>
            <a:ext cx="2456782" cy="2616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298232" y="1694507"/>
            <a:ext cx="2343321" cy="5448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212089" y="1694507"/>
            <a:ext cx="2362183" cy="6874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9447" y="5804324"/>
            <a:ext cx="4107791" cy="9878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val="36108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qrcoder.ru/code/?https%3A%2F%2Fdo.asurso.ru%2Fcourse%2Fview.php%3Fid%3D32&amp;4&amp;0"/>
          <p:cNvPicPr>
            <a:picLocks noChangeAspect="1" noChangeArrowheads="1"/>
          </p:cNvPicPr>
          <p:nvPr/>
        </p:nvPicPr>
        <p:blipFill>
          <a:blip r:embed="rId2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258" y="1879019"/>
            <a:ext cx="1465857" cy="14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A08116-25E0-D59D-DD5B-1E54D9FE9E04}"/>
              </a:ext>
            </a:extLst>
          </p:cNvPr>
          <p:cNvSpPr/>
          <p:nvPr/>
        </p:nvSpPr>
        <p:spPr>
          <a:xfrm>
            <a:off x="490657" y="202781"/>
            <a:ext cx="517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РЕГИОНАЛЬНЫЕ РЕСУРСЫ</a:t>
            </a:r>
            <a:b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endParaRPr lang="ru-RU" sz="2000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0B7CA3-75BE-791E-CECE-CC479D3F3450}"/>
              </a:ext>
            </a:extLst>
          </p:cNvPr>
          <p:cNvSpPr/>
          <p:nvPr/>
        </p:nvSpPr>
        <p:spPr>
          <a:xfrm>
            <a:off x="3618105" y="921622"/>
            <a:ext cx="31221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Справочник Профессий</a:t>
            </a:r>
          </a:p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лиц с ОВЗ и инвалидностью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B152C8-7CC7-E05D-ACA6-83AA777A45B9}"/>
              </a:ext>
            </a:extLst>
          </p:cNvPr>
          <p:cNvSpPr/>
          <p:nvPr/>
        </p:nvSpPr>
        <p:spPr>
          <a:xfrm>
            <a:off x="9358083" y="920427"/>
            <a:ext cx="271458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Единый информационный ресурс для специалистов ПОО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B4B2E9-20D6-B869-3871-728EA3D5DDBA}"/>
              </a:ext>
            </a:extLst>
          </p:cNvPr>
          <p:cNvSpPr/>
          <p:nvPr/>
        </p:nvSpPr>
        <p:spPr>
          <a:xfrm>
            <a:off x="6884243" y="908720"/>
            <a:ext cx="25241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Сайт </a:t>
            </a:r>
            <a:b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«куда пойти </a:t>
            </a:r>
          </a:p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учиться»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D74A4C-B089-82FE-9CD6-386F96E6EEED}"/>
              </a:ext>
            </a:extLst>
          </p:cNvPr>
          <p:cNvSpPr/>
          <p:nvPr/>
        </p:nvSpPr>
        <p:spPr>
          <a:xfrm>
            <a:off x="3806874" y="4389105"/>
            <a:ext cx="5313462" cy="19389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Информация обо всех техникумах и колледжах региона, профессиях и специальностях, по которым там обучают.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Информация про профессиям и специальностям, доступным лицам с ОВЗ и инвалидностью, учреждения СПО, в которых учат людей с ОВЗ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98BB3-02C9-E8BB-6F33-AC5428BF333D}"/>
              </a:ext>
            </a:extLst>
          </p:cNvPr>
          <p:cNvSpPr/>
          <p:nvPr/>
        </p:nvSpPr>
        <p:spPr>
          <a:xfrm>
            <a:off x="9350237" y="4281338"/>
            <a:ext cx="2758234" cy="21544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Актуальная информация о методическом сопровождении лиц с ОВЗ и инвалидностью при получении ими профессионального образования;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 проводимых мероприятиях для обучающихся, преподавателей, родителей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78890" y="2238936"/>
            <a:ext cx="3098083" cy="41087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  <a:hlinkClick r:id="rId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0" dirty="0">
              <a:solidFill>
                <a:srgbClr val="00183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  <a:hlinkClick r:id="rId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3"/>
              </a:rPr>
              <a:t>https://goo.su/Z2JQx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Компьютерная диагностика интересов, склонностей, способностей,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личностных характеристик ребенка.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Консультация по результатам диагностики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По предварительной записи: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тел. (846) 334 04 92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Очно по адресу: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г. Самара, ул. Ново-Садовая, 106Ж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0" dirty="0">
              <a:solidFill>
                <a:srgbClr val="00183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Доступен дистанционный формат для всех жителей региона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3114" y="3316301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4"/>
              </a:rPr>
              <a:t>https://kuda.samara.edu.ru/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02597" y="3285392"/>
            <a:ext cx="291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https://do.asurso.ru/course/view.php?id=32</a:t>
            </a:r>
            <a:endParaRPr lang="ru-RU" sz="14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3"/>
          <p:cNvSpPr/>
          <p:nvPr/>
        </p:nvSpPr>
        <p:spPr>
          <a:xfrm>
            <a:off x="282077" y="326894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00421" y="1901991"/>
            <a:ext cx="2426536" cy="75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06874" y="1899385"/>
            <a:ext cx="2456782" cy="2616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921032" y="1898312"/>
            <a:ext cx="1767256" cy="3679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382728" y="1898312"/>
            <a:ext cx="2362183" cy="6874"/>
          </a:xfrm>
          <a:prstGeom prst="line">
            <a:avLst/>
          </a:prstGeom>
          <a:noFill/>
          <a:ln w="38100" cap="flat" cmpd="sng" algn="ctr">
            <a:solidFill>
              <a:srgbClr val="E2A8C5"/>
            </a:solidFill>
            <a:prstDash val="sysDash"/>
          </a:ln>
          <a:effectLst/>
        </p:spPr>
      </p:cxnSp>
      <p:pic>
        <p:nvPicPr>
          <p:cNvPr id="20" name="Рисунок 19"/>
          <p:cNvPicPr/>
          <p:nvPr/>
        </p:nvPicPr>
        <p:blipFill rotWithShape="1">
          <a:blip r:embed="rId6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3809" t="3826" r="3587" b="3570"/>
          <a:stretch/>
        </p:blipFill>
        <p:spPr>
          <a:xfrm>
            <a:off x="612192" y="2022816"/>
            <a:ext cx="1269859" cy="11565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423FC1-2A05-A67F-6AD9-9FADBF9AD909}"/>
              </a:ext>
            </a:extLst>
          </p:cNvPr>
          <p:cNvSpPr/>
          <p:nvPr/>
        </p:nvSpPr>
        <p:spPr>
          <a:xfrm>
            <a:off x="450461" y="922401"/>
            <a:ext cx="31676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ИНДИВИДУАЛЬНАЯ </a:t>
            </a:r>
            <a:r>
              <a:rPr lang="ru-RU" sz="1600" cap="all" spc="5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ПРОФориентационная</a:t>
            </a:r>
            <a:b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КОНСУЛЬТАЦИЯ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5290" r="5344" b="5398"/>
          <a:stretch/>
        </p:blipFill>
        <p:spPr>
          <a:xfrm>
            <a:off x="6983109" y="2014839"/>
            <a:ext cx="1190453" cy="1190453"/>
          </a:xfrm>
          <a:prstGeom prst="rect">
            <a:avLst/>
          </a:prstGeom>
        </p:spPr>
      </p:pic>
      <p:pic>
        <p:nvPicPr>
          <p:cNvPr id="23" name="Рисунок 22" descr="http://qrcoder.ru/code/?https%3A%2F%2Fdo.asurso.ru%2Fmod%2Ffolder%2Fview.php%3Fid%3D1909&amp;4&amp;0"/>
          <p:cNvPicPr/>
          <p:nvPr/>
        </p:nvPicPr>
        <p:blipFill rotWithShape="1">
          <a:blip r:embed="rId8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/>
          <a:stretch/>
        </p:blipFill>
        <p:spPr bwMode="auto">
          <a:xfrm>
            <a:off x="3676694" y="1995776"/>
            <a:ext cx="1528322" cy="129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3800377" y="3305013"/>
            <a:ext cx="279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https://do.asurso.ru/mod/folder/view.php?id=1909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48294" y="6296373"/>
            <a:ext cx="102475" cy="394283"/>
          </a:xfrm>
          <a:prstGeom prst="rect">
            <a:avLst/>
          </a:prstGeom>
        </p:spPr>
      </p:pic>
      <p:pic>
        <p:nvPicPr>
          <p:cNvPr id="26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5132" y="6296373"/>
            <a:ext cx="102475" cy="394283"/>
          </a:xfrm>
          <a:prstGeom prst="rect">
            <a:avLst/>
          </a:prstGeom>
        </p:spPr>
      </p:pic>
      <p:pic>
        <p:nvPicPr>
          <p:cNvPr id="27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40616" y="6296373"/>
            <a:ext cx="102475" cy="394283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4596469" y="6669360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/>
          </p:cNvSpPr>
          <p:nvPr/>
        </p:nvSpPr>
        <p:spPr>
          <a:xfrm>
            <a:off x="725827" y="183710"/>
            <a:ext cx="5441611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  <a:endParaRPr lang="ru-RU" sz="2800" b="1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544" y="1064930"/>
            <a:ext cx="1051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территориальных управлений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МОиН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Департаментов образования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Самара,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Тольятти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811" y="4379192"/>
            <a:ext cx="577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596469" y="65614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544" y="1782395"/>
            <a:ext cx="1124790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Довести информацию о реализации модели инклюзивного профессионального образования Самарской области до руководителей общеобразовательных организаций </a:t>
            </a:r>
          </a:p>
          <a:p>
            <a:endParaRPr lang="ru-RU" sz="11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размещение на сайтах образовательных организаций информацию о региональных ресурсах  по вопросам получения профессионального образования обучающимися с ОВЗ и инвалидами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544" y="4149080"/>
            <a:ext cx="11299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совещание для специалистов территориальных управлений </a:t>
            </a:r>
            <a:r>
              <a:rPr lang="ru-RU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МОиН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ресурсных центров, образовательных организаций СОО, ПОО по вопросам реализации межведомственного комплексного плана мероприятий по повышению доступности среднего профессионального и высшего образования для инвалидов и лиц с ОВЗ , в том числе профориентации и занятости указанных лиц </a:t>
            </a: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(январь 2023)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0544" y="3789040"/>
            <a:ext cx="10577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639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4630248" y="6630458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7"/>
          <p:cNvSpPr txBox="1">
            <a:spLocks noGrp="1"/>
          </p:cNvSpPr>
          <p:nvPr>
            <p:ph type="title"/>
          </p:nvPr>
        </p:nvSpPr>
        <p:spPr>
          <a:xfrm>
            <a:off x="617503" y="217440"/>
            <a:ext cx="10168210" cy="3963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Регламентирующая база</a:t>
            </a:r>
            <a:endParaRPr sz="2800" b="1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03" y="1599873"/>
            <a:ext cx="260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</a:p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623" y="762942"/>
            <a:ext cx="8708558" cy="116950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7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Межведомственный комплексный план мероприятий по повышению доступности среднего профессионального и высшего образования для инвалидов и лиц с ОВЗ , в том числе профориентации и занятости указанных лиц (утвержден 21.12.2021 г. заместителем Председателя Правительства РФ Т. Голиковой)</a:t>
            </a: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729" y="6309320"/>
            <a:ext cx="121614" cy="394283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2567" y="6309320"/>
            <a:ext cx="121614" cy="394283"/>
          </a:xfrm>
          <a:prstGeom prst="rect">
            <a:avLst/>
          </a:prstGeom>
        </p:spPr>
      </p:pic>
      <p:pic>
        <p:nvPicPr>
          <p:cNvPr id="11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08051" y="6309320"/>
            <a:ext cx="121614" cy="3942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8690" y="3719402"/>
            <a:ext cx="8543878" cy="90789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7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образования и науки Самарской области от 04.02.2022 № 105-р «О реализации организационной модели инклюзивного профессионального образования в Самарской области»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8935" y="4708930"/>
            <a:ext cx="8705246" cy="1692723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7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Губернатора Самарской области от 22.11.2022 № 290-р «О внесении изменений в распоряжение Губернатора Самарской области от 05.11.2015 № 644-р «Об утверждении Межведомственного комплексного плана мероприятий по сопровождению инвалидов и лиц с ограниченными возможностями здоровья при получении ими профессионального образования и содействию в последующем трудоустройстве на 2021-2025 годы»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503" y="4360832"/>
            <a:ext cx="260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67408" y="3573016"/>
            <a:ext cx="1036915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44697" y="2177037"/>
            <a:ext cx="8739484" cy="116950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7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«Повышение уровня обеспеченности инвалидов и детей инвалидов реабилитационными и </a:t>
            </a:r>
            <a:r>
              <a:rPr lang="ru-RU" sz="1700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абилитационными</a:t>
            </a:r>
            <a:r>
              <a:rPr lang="ru-RU" sz="17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услугами, а также уровня профессионального развития» государственной программы Российской Федерации «Доступная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139688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4630248" y="6630458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7"/>
          <p:cNvSpPr txBox="1">
            <a:spLocks noGrp="1"/>
          </p:cNvSpPr>
          <p:nvPr>
            <p:ph type="title"/>
          </p:nvPr>
        </p:nvSpPr>
        <p:spPr>
          <a:xfrm>
            <a:off x="617503" y="217440"/>
            <a:ext cx="10168210" cy="3963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Регламентирующая база</a:t>
            </a:r>
            <a:endParaRPr sz="2800" b="1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729" y="6309320"/>
            <a:ext cx="121614" cy="394283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2567" y="6309320"/>
            <a:ext cx="121614" cy="394283"/>
          </a:xfrm>
          <a:prstGeom prst="rect">
            <a:avLst/>
          </a:prstGeom>
        </p:spPr>
      </p:pic>
      <p:pic>
        <p:nvPicPr>
          <p:cNvPr id="11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08051" y="6309320"/>
            <a:ext cx="121614" cy="3942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844" y="1536174"/>
            <a:ext cx="3749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«Повышение уровня обеспеченности инвалидов и детей инвалидов реабилитационными и </a:t>
            </a:r>
            <a:r>
              <a:rPr lang="ru-RU" sz="2000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абилитационными</a:t>
            </a:r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услугами, а также уровня профессионального развития» государственной программы Российской Федерации «Доступная среда»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5002" y="966993"/>
            <a:ext cx="6777662" cy="24313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или снижения численности инвалидов и лиц с ограниченными возможностями здоровья, принятых на обучение по образовательным программам среднего профессионального образования (по отношению к значению показателя предыдущего года) </a:t>
            </a:r>
          </a:p>
          <a:p>
            <a:pPr lvl="0" fontAlgn="base"/>
            <a:endParaRPr lang="ru-RU" sz="2000" b="1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значения на 2022 – 111%, 2023 – 113%, 2024 – 115%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002" y="3776655"/>
            <a:ext cx="6633645" cy="209283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студентов из числа инвалидов и лиц с ограниченными возможностями здоровья, обучавшихся по образовательным программам среднего профессионального образования, выбывших по причине академической неуспеваемости</a:t>
            </a:r>
          </a:p>
          <a:p>
            <a:pPr lvl="0" fontAlgn="base"/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значения с 2022 по 2024 гг. – 7%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4278006" y="2771724"/>
            <a:ext cx="737874" cy="1809404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67408" y="1340767"/>
            <a:ext cx="3744416" cy="3240361"/>
          </a:xfrm>
          <a:prstGeom prst="roundRect">
            <a:avLst>
              <a:gd name="adj" fmla="val 1515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деятельности:</a:t>
            </a:r>
          </a:p>
          <a:p>
            <a:endParaRPr lang="ru-RU" sz="105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организационно-методическое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мониторинговые исследования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конкурсов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консультационное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 трансляция опыта инклюзивных практик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</a:p>
        </p:txBody>
      </p:sp>
      <p:sp>
        <p:nvSpPr>
          <p:cNvPr id="4" name="object 17"/>
          <p:cNvSpPr txBox="1">
            <a:spLocks/>
          </p:cNvSpPr>
          <p:nvPr/>
        </p:nvSpPr>
        <p:spPr>
          <a:xfrm>
            <a:off x="669659" y="112333"/>
            <a:ext cx="8484978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Субъекты инклюзивной модели</a:t>
            </a:r>
          </a:p>
        </p:txBody>
      </p:sp>
      <p:sp>
        <p:nvSpPr>
          <p:cNvPr id="5" name="object 23"/>
          <p:cNvSpPr/>
          <p:nvPr/>
        </p:nvSpPr>
        <p:spPr>
          <a:xfrm>
            <a:off x="2084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692696"/>
            <a:ext cx="3744416" cy="432048"/>
          </a:xfrm>
          <a:prstGeom prst="rect">
            <a:avLst/>
          </a:prstGeom>
          <a:solidFill>
            <a:srgbClr val="6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9971" y="692696"/>
            <a:ext cx="5616669" cy="432048"/>
          </a:xfrm>
          <a:prstGeom prst="rect">
            <a:avLst/>
          </a:prstGeom>
          <a:solidFill>
            <a:srgbClr val="6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 министерства образования и науки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1268760"/>
            <a:ext cx="3744416" cy="50405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ЦПО Самарской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9971" y="1268760"/>
            <a:ext cx="5615239" cy="34217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Региональный центр трудовых ресурсов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39971" y="2263408"/>
            <a:ext cx="5605095" cy="36004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РУМЦ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39972" y="3031796"/>
            <a:ext cx="5605094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БПОО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39971" y="3747408"/>
            <a:ext cx="5605095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УМО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072897" y="2042324"/>
            <a:ext cx="504056" cy="1226183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36442" y="1765652"/>
            <a:ext cx="5608624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ПОО Самарской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39971" y="2609947"/>
            <a:ext cx="5605096" cy="318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Clr>
                <a:srgbClr val="E1B40C"/>
              </a:buClr>
            </a:pP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«СГК»; ГАПОУ «ТСПК»; ГБПОУ «ТСЭК»; ГБПОУ «ТК им. </a:t>
            </a:r>
            <a:r>
              <a:rPr lang="ru-RU" altLang="zh-CN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Н.Д.Кузнецова</a:t>
            </a: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zh-CN" altLang="zh-CN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9971" y="3348528"/>
            <a:ext cx="5606287" cy="309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Clr>
                <a:srgbClr val="E1B40C"/>
              </a:buClr>
            </a:pPr>
            <a:r>
              <a:rPr lang="ru-RU" altLang="zh-CN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«ТСПК»</a:t>
            </a: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9971" y="4036243"/>
            <a:ext cx="5605095" cy="546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buClr>
                <a:srgbClr val="E1B40C"/>
              </a:buClr>
            </a:pPr>
            <a:r>
              <a:rPr lang="ru-RU" altLang="zh-CN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 педагогических работников,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образовательные программы СПО и ПО для инвалидов и обучающихся с ОВЗ </a:t>
            </a: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06392" y="4869160"/>
            <a:ext cx="109502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67408" y="5157192"/>
            <a:ext cx="374441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высшего образования</a:t>
            </a:r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>
            <a:off x="722244" y="5806920"/>
            <a:ext cx="3781112" cy="572876"/>
          </a:xfrm>
          <a:prstGeom prst="roundRect">
            <a:avLst>
              <a:gd name="adj" fmla="val 563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r>
              <a:rPr lang="ru-RU" altLang="zh-CN" sz="1500" kern="0" noProof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О</a:t>
            </a:r>
            <a:r>
              <a:rPr kumimoji="0" lang="ru-RU" altLang="zh-CN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бщеобразовательные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r>
              <a:rPr kumimoji="0" lang="ru-RU" altLang="zh-CN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организации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56470" y="5946190"/>
            <a:ext cx="442832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ЦПМПК</a:t>
            </a:r>
          </a:p>
        </p:txBody>
      </p:sp>
      <p:sp>
        <p:nvSpPr>
          <p:cNvPr id="28" name="AutoShape 58"/>
          <p:cNvSpPr>
            <a:spLocks noChangeArrowheads="1"/>
          </p:cNvSpPr>
          <p:nvPr/>
        </p:nvSpPr>
        <p:spPr bwMode="auto">
          <a:xfrm>
            <a:off x="5567086" y="5157192"/>
            <a:ext cx="4417345" cy="572876"/>
          </a:xfrm>
          <a:prstGeom prst="roundRect">
            <a:avLst>
              <a:gd name="adj" fmla="val 563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  <a:buClr>
                <a:srgbClr val="E1B40C"/>
              </a:buClr>
              <a:defRPr/>
            </a:pPr>
            <a:r>
              <a:rPr lang="ru-RU" altLang="zh-CN" sz="1500" kern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Министерство социально-демографического </a:t>
            </a:r>
          </a:p>
          <a:p>
            <a:pPr lvl="0" algn="ctr">
              <a:spcBef>
                <a:spcPct val="20000"/>
              </a:spcBef>
              <a:buClr>
                <a:srgbClr val="E1B40C"/>
              </a:buClr>
              <a:defRPr/>
            </a:pPr>
            <a:r>
              <a:rPr lang="ru-RU" altLang="zh-CN" sz="1500" kern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развития Самарской области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200456" y="5157192"/>
            <a:ext cx="1656184" cy="57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</a:p>
          <a:p>
            <a:pPr algn="ctr"/>
            <a:r>
              <a:rPr lang="ru-RU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79685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77323"/>
            <a:ext cx="102475" cy="394283"/>
          </a:xfrm>
          <a:prstGeom prst="rect">
            <a:avLst/>
          </a:prstGeom>
        </p:spPr>
      </p:pic>
      <p:pic>
        <p:nvPicPr>
          <p:cNvPr id="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77323"/>
            <a:ext cx="102475" cy="394283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77323"/>
            <a:ext cx="102475" cy="394283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4596469" y="66376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816225" y="152338"/>
            <a:ext cx="9438244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проблемы</a:t>
            </a:r>
          </a:p>
        </p:txBody>
      </p:sp>
      <p:sp>
        <p:nvSpPr>
          <p:cNvPr id="8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076" y="1276002"/>
            <a:ext cx="9825196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fontAlgn="base"/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ИНФОРМИРОВАННОСТИ РУКОВОДСТВА ОБРАЗОВАТЕЛЬНЫХ ОРГАНИЗАЦИЙ О РЕАЛИЗУЕМОЙ МОДЕЛИ ИНКЛЮЗИВНОГО ПРОФЕССИОНАЛЬНОГО ОБРАЗОВАНИЯ В САМАРСКОЙ ОБЛАСТИ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749076" y="3080239"/>
            <a:ext cx="9825196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НИЗКАЯ ИНФОРМИРОВАННОСТЬ ОБУЧАЮЩИХСЯ И ИХ СЕМЕЙ О ВОЗМОЖНОСТЯХ, СОЗДАННЫХ В РЕГИОНЕ ПО ВОПРОСАМ ПОЛУЧЕНИЯ ОБРАЗОВАНИЯ, ПРОФОРИЕНТАЦИИ И САМООПРЕДЕЛЕНИЯ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1749076" y="4945567"/>
            <a:ext cx="9825196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ОТСУТСТВИЕ ЕДИНЫХ ПОДХОДОВ К ПЛАНИРОВАНИЮ МЕРОПРИЯТИЙ ДЛЯ ОБУЧАЮЩИХСЯ С ОВЗ И ИНВАЛИДНОСТЬЮ В ПОО САМАРСКОЙ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484784"/>
            <a:ext cx="288032" cy="288032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6179" y="3381056"/>
            <a:ext cx="288032" cy="288032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6179" y="5133312"/>
            <a:ext cx="288032" cy="288032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0117" y="6317842"/>
            <a:ext cx="102475" cy="394283"/>
          </a:xfrm>
          <a:prstGeom prst="rect">
            <a:avLst/>
          </a:prstGeom>
        </p:spPr>
      </p:pic>
      <p:pic>
        <p:nvPicPr>
          <p:cNvPr id="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955" y="6317842"/>
            <a:ext cx="102475" cy="394283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22439" y="6317842"/>
            <a:ext cx="102475" cy="394283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4691719" y="6582870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564715" y="192927"/>
            <a:ext cx="11465401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обучающихся с ОВЗ и инвалидностью в ПОО</a:t>
            </a:r>
          </a:p>
        </p:txBody>
      </p:sp>
      <p:sp>
        <p:nvSpPr>
          <p:cNvPr id="8" name="object 23"/>
          <p:cNvSpPr/>
          <p:nvPr/>
        </p:nvSpPr>
        <p:spPr>
          <a:xfrm>
            <a:off x="208415" y="419243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24"/>
          <p:cNvSpPr/>
          <p:nvPr/>
        </p:nvSpPr>
        <p:spPr>
          <a:xfrm>
            <a:off x="4068995" y="6381328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224754" y="2713236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1374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596355" y="223345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1469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218015" y="1725458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1538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300" y="5876397"/>
            <a:ext cx="462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 мониторинга на 01.10.2022г.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407368" y="2702670"/>
            <a:ext cx="11469587" cy="7207"/>
          </a:xfrm>
          <a:prstGeom prst="straightConnector1">
            <a:avLst/>
          </a:prstGeom>
          <a:ln w="38100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17714" y="2895327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2016г.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953954" y="2870034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2018г.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5564490" y="2895326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2020г.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8121540" y="2887383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2022г.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90274" y="1564421"/>
            <a:ext cx="13388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938</a:t>
            </a:r>
            <a:endParaRPr kumimoji="1" lang="en-US" altLang="ko-KR" sz="54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652192" y="1557749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1374</a:t>
            </a:r>
            <a:endParaRPr kumimoji="1" lang="en-US" altLang="ko-KR" sz="54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245477" y="1557749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1469</a:t>
            </a:r>
            <a:endParaRPr kumimoji="1" lang="en-US" altLang="ko-KR" sz="54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7775426" y="1591682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1538</a:t>
            </a:r>
            <a:endParaRPr kumimoji="1" lang="en-US" altLang="ko-KR" sz="54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64183" y="4138944"/>
            <a:ext cx="2577668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0" marR="0" lvl="0" indent="0" algn="ctr" defTabSz="914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8625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31842" y="4983893"/>
            <a:ext cx="2204867" cy="123105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6-11 классов ОО с инвалидностью и ОВЗ</a:t>
            </a:r>
          </a:p>
        </p:txBody>
      </p:sp>
      <p:sp>
        <p:nvSpPr>
          <p:cNvPr id="62" name="Штриховая стрелка вправо 61"/>
          <p:cNvSpPr/>
          <p:nvPr/>
        </p:nvSpPr>
        <p:spPr>
          <a:xfrm rot="16200000">
            <a:off x="10620933" y="2774795"/>
            <a:ext cx="772839" cy="1618003"/>
          </a:xfrm>
          <a:prstGeom prst="stripedRightArrow">
            <a:avLst>
              <a:gd name="adj1" fmla="val 65306"/>
              <a:gd name="adj2" fmla="val 66022"/>
            </a:avLst>
          </a:prstGeom>
          <a:solidFill>
            <a:srgbClr val="E2A8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21532" y="2630599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464144" y="2620020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068769" y="2630172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611223" y="2620020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/>
          <p:nvPr/>
        </p:nvSpPr>
        <p:spPr>
          <a:xfrm>
            <a:off x="322938" y="272940"/>
            <a:ext cx="126995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8C5283"/>
          </a:solidFill>
        </p:spPr>
        <p:txBody>
          <a:bodyPr wrap="square" lIns="0" tIns="0" rIns="0" bIns="0" rtlCol="0"/>
          <a:lstStyle/>
          <a:p>
            <a:pPr marL="0" marR="0" lvl="0" indent="0" defTabSz="6095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615" y="179957"/>
            <a:ext cx="11634385" cy="55394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обучающихся с ОВЗ и/или инвалидностью в ПОО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727" y="2909013"/>
            <a:ext cx="2304128" cy="104628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0" marR="0" lvl="0" indent="0" defTabSz="914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1538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7666" y="1262903"/>
            <a:ext cx="3217351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ru-RU" sz="6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38" y="3843093"/>
            <a:ext cx="3113595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в ПОО с ОВЗ и/или инвалидностью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9118" y="1340830"/>
            <a:ext cx="3502264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интеллекта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РАС, синдром Дауна)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4287" y="4686026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слуха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глухие и слабослышащие)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925" y="4574478"/>
            <a:ext cx="2783270" cy="7794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7814" y="4064515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Речевые нарушения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8013" y="2296210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Соматические нарушения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1712" y="2057054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1717" y="3046598"/>
            <a:ext cx="4223799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ОДА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на кресле–коляске)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2199" y="5522193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зрения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слепые и слабовидящие)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3570" y="5370343"/>
            <a:ext cx="2608292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513" y="3823766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8645" y="2909365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4463234" y="66376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5760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3018" y="6275077"/>
            <a:ext cx="121614" cy="394283"/>
          </a:xfrm>
          <a:prstGeom prst="rect">
            <a:avLst/>
          </a:prstGeom>
        </p:spPr>
      </p:pic>
      <p:pic>
        <p:nvPicPr>
          <p:cNvPr id="2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7034" y="6277323"/>
            <a:ext cx="121614" cy="394283"/>
          </a:xfrm>
          <a:prstGeom prst="rect">
            <a:avLst/>
          </a:prstGeom>
        </p:spPr>
      </p:pic>
      <p:pic>
        <p:nvPicPr>
          <p:cNvPr id="2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9002" y="6277323"/>
            <a:ext cx="121614" cy="394283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>
            <a:off x="3935760" y="1216382"/>
            <a:ext cx="706711" cy="4804906"/>
          </a:xfrm>
          <a:prstGeom prst="leftBrace">
            <a:avLst>
              <a:gd name="adj1" fmla="val 56542"/>
              <a:gd name="adj2" fmla="val 5410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907" y="6020976"/>
            <a:ext cx="462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 мониторинга на 01.10.2022г.</a:t>
            </a:r>
          </a:p>
        </p:txBody>
      </p:sp>
    </p:spTree>
    <p:extLst>
      <p:ext uri="{BB962C8B-B14F-4D97-AF65-F5344CB8AC3E}">
        <p14:creationId xmlns:p14="http://schemas.microsoft.com/office/powerpoint/2010/main" val="184544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7"/>
          <p:cNvSpPr txBox="1">
            <a:spLocks noGrp="1"/>
          </p:cNvSpPr>
          <p:nvPr>
            <p:ph type="title"/>
          </p:nvPr>
        </p:nvSpPr>
        <p:spPr>
          <a:xfrm>
            <a:off x="761230" y="178815"/>
            <a:ext cx="7365340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kern="1200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Внешние запросы</a:t>
            </a:r>
            <a:endParaRPr sz="2800" b="1" kern="1200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5440" y="692696"/>
            <a:ext cx="105717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 мер по повышению доступности СПО (мониторинги ФМЦИО)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численности инвалидов и лиц с ОВЗ  в ПОО, принятых на обучение, обучающихся по программам СПО и ПО, в том числе посредством организации консультационных услуг для инвалидов и лиц с ОВЗ, их родителей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реализуемых образовательных программ СПО и ПО  для инвалидов и лиц с ОВЗ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системы СПО по вопросам организации инклюзивного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и обеспечения доступности приёма на образовательные программы профессионального образования для инвалидов и лиц с ОВЗ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мероприятий для обучающихся с инвалидностью и ОВЗ ОО, в том числе организация взаимодействия с региональными общественными организациями инвалидов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Ежегодная актуализация Атласа доступных профессий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31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32" name="object 10"/>
          <p:cNvSpPr/>
          <p:nvPr/>
        </p:nvSpPr>
        <p:spPr>
          <a:xfrm>
            <a:off x="4597345" y="6670609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791" y="792499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1791" y="1368563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5289" y="2448683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1791" y="3312779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1791" y="4102990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1791" y="4908853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1791" y="6061313"/>
            <a:ext cx="150194" cy="144016"/>
          </a:xfrm>
          <a:prstGeom prst="rect">
            <a:avLst/>
          </a:prstGeom>
          <a:solidFill>
            <a:srgbClr val="E2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/>
          </p:cNvSpPr>
          <p:nvPr/>
        </p:nvSpPr>
        <p:spPr>
          <a:xfrm>
            <a:off x="700114" y="136381"/>
            <a:ext cx="9806342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ЦПО Самарской области – координатор работы</a:t>
            </a:r>
          </a:p>
        </p:txBody>
      </p:sp>
      <p:sp>
        <p:nvSpPr>
          <p:cNvPr id="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114" y="1214119"/>
            <a:ext cx="43740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- региональный координатор</a:t>
            </a: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РУМЦ , БПОО и ПОО  в Самарской области по вопросам организации инклюзивного профессионального образования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Семенова Наталья Григорьевна,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методист </a:t>
            </a:r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Самарской области </a:t>
            </a:r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8(846) 334 – 04 – 93</a:t>
            </a: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semenova@cposo.ru</a:t>
            </a:r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4596469" y="65614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0071" y="1161614"/>
            <a:ext cx="63015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семинаров, практикумов, консультаций по вопросам обучения лиц с ОВЗ и инвалидов в ПОО Самарской области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по выявлению и обмену лучшими практиками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горячей линии по вопросам приема и обучения в ПОО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 с региональными отделениями общественных организаций инвалидов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ПОО для обучающихся 6-11 классов с ОВЗ и инвалидностью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75920" y="1214119"/>
            <a:ext cx="0" cy="4401205"/>
          </a:xfrm>
          <a:prstGeom prst="line">
            <a:avLst/>
          </a:prstGeom>
          <a:ln w="19050">
            <a:solidFill>
              <a:srgbClr val="E2A8C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96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1363</Words>
  <Application>Microsoft Macintosh PowerPoint</Application>
  <PresentationFormat>Широкоэкранный</PresentationFormat>
  <Paragraphs>190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Wingdings</vt:lpstr>
      <vt:lpstr>Microsoft YaHei</vt:lpstr>
      <vt:lpstr>Calibri Light</vt:lpstr>
      <vt:lpstr>Arial Narrow</vt:lpstr>
      <vt:lpstr>Microsoft Sans Serif</vt:lpstr>
      <vt:lpstr>Arial</vt:lpstr>
      <vt:lpstr>Calibri</vt:lpstr>
      <vt:lpstr>Тема Office</vt:lpstr>
      <vt:lpstr>Office Theme</vt:lpstr>
      <vt:lpstr>Презентация PowerPoint</vt:lpstr>
      <vt:lpstr>Регламентирующая база</vt:lpstr>
      <vt:lpstr>Регламентирующая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Внешние запросы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Нисман Ольга Юрьевна</dc:creator>
  <cp:lastModifiedBy>Виктор Акопьян</cp:lastModifiedBy>
  <cp:revision>33</cp:revision>
  <dcterms:created xsi:type="dcterms:W3CDTF">2023-01-18T10:23:17Z</dcterms:created>
  <dcterms:modified xsi:type="dcterms:W3CDTF">2023-01-24T17:46:21Z</dcterms:modified>
</cp:coreProperties>
</file>